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36" r:id="rId2"/>
    <p:sldId id="330" r:id="rId3"/>
    <p:sldId id="331" r:id="rId4"/>
    <p:sldId id="329" r:id="rId5"/>
    <p:sldId id="335" r:id="rId6"/>
    <p:sldId id="338" r:id="rId7"/>
    <p:sldId id="339" r:id="rId8"/>
    <p:sldId id="340" r:id="rId9"/>
    <p:sldId id="348" r:id="rId10"/>
    <p:sldId id="344" r:id="rId11"/>
    <p:sldId id="352" r:id="rId12"/>
    <p:sldId id="347" r:id="rId13"/>
  </p:sldIdLst>
  <p:sldSz cx="9906000" cy="6858000" type="A4"/>
  <p:notesSz cx="6918325" cy="10048875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ＭＳ Ｐゴシック" panose="020B0600070205080204" pitchFamily="50" charset="-128"/>
        <a:ea typeface="ＭＳ 明朝" panose="02020609040205080304" pitchFamily="17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ＭＳ Ｐゴシック" panose="020B0600070205080204" pitchFamily="50" charset="-128"/>
        <a:ea typeface="ＭＳ 明朝" panose="02020609040205080304" pitchFamily="17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ＭＳ Ｐゴシック" panose="020B0600070205080204" pitchFamily="50" charset="-128"/>
        <a:ea typeface="ＭＳ 明朝" panose="02020609040205080304" pitchFamily="17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ＭＳ Ｐゴシック" panose="020B0600070205080204" pitchFamily="50" charset="-128"/>
        <a:ea typeface="ＭＳ 明朝" panose="02020609040205080304" pitchFamily="17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ＭＳ Ｐゴシック" panose="020B0600070205080204" pitchFamily="50" charset="-128"/>
        <a:ea typeface="ＭＳ 明朝" panose="02020609040205080304" pitchFamily="17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ＭＳ Ｐゴシック" panose="020B0600070205080204" pitchFamily="50" charset="-128"/>
        <a:ea typeface="ＭＳ 明朝" panose="02020609040205080304" pitchFamily="17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ＭＳ Ｐゴシック" panose="020B0600070205080204" pitchFamily="50" charset="-128"/>
        <a:ea typeface="ＭＳ 明朝" panose="02020609040205080304" pitchFamily="17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ＭＳ Ｐゴシック" panose="020B0600070205080204" pitchFamily="50" charset="-128"/>
        <a:ea typeface="ＭＳ 明朝" panose="02020609040205080304" pitchFamily="17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ＭＳ Ｐゴシック" panose="020B0600070205080204" pitchFamily="50" charset="-128"/>
        <a:ea typeface="ＭＳ 明朝" panose="02020609040205080304" pitchFamily="17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66" userDrawn="1">
          <p15:clr>
            <a:srgbClr val="A4A3A4"/>
          </p15:clr>
        </p15:guide>
        <p15:guide id="2" pos="218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Rg st="1" end="12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CCFF"/>
    <a:srgbClr val="FF3300"/>
    <a:srgbClr val="FF0000"/>
    <a:srgbClr val="FFFF00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9" autoAdjust="0"/>
    <p:restoredTop sz="94690" autoAdjust="0"/>
  </p:normalViewPr>
  <p:slideViewPr>
    <p:cSldViewPr snapToGrid="0">
      <p:cViewPr varScale="1">
        <p:scale>
          <a:sx n="42" d="100"/>
          <a:sy n="42" d="100"/>
        </p:scale>
        <p:origin x="80" y="48"/>
      </p:cViewPr>
      <p:guideLst>
        <p:guide orient="horz" pos="2160"/>
        <p:guide pos="312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3166"/>
        <p:guide pos="21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7200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921" tIns="48462" rIns="96921" bIns="48462" numCol="1" anchor="t" anchorCtr="0" compatLnSpc="1">
            <a:prstTxWarp prst="textNoShape">
              <a:avLst/>
            </a:prstTxWarp>
          </a:bodyPr>
          <a:lstStyle>
            <a:lvl1pPr algn="l" defTabSz="969795">
              <a:defRPr sz="1200" smtClean="0"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1126" y="0"/>
            <a:ext cx="2997200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921" tIns="48462" rIns="96921" bIns="48462" numCol="1" anchor="t" anchorCtr="0" compatLnSpc="1">
            <a:prstTxWarp prst="textNoShape">
              <a:avLst/>
            </a:prstTxWarp>
          </a:bodyPr>
          <a:lstStyle>
            <a:lvl1pPr algn="r" defTabSz="969795">
              <a:defRPr sz="1200" smtClean="0"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48814"/>
            <a:ext cx="29972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921" tIns="48462" rIns="96921" bIns="48462" numCol="1" anchor="b" anchorCtr="0" compatLnSpc="1">
            <a:prstTxWarp prst="textNoShape">
              <a:avLst/>
            </a:prstTxWarp>
          </a:bodyPr>
          <a:lstStyle>
            <a:lvl1pPr algn="l" defTabSz="969795">
              <a:defRPr sz="1200" smtClean="0"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1126" y="9548814"/>
            <a:ext cx="29972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921" tIns="48462" rIns="96921" bIns="48462" numCol="1" anchor="b" anchorCtr="0" compatLnSpc="1">
            <a:prstTxWarp prst="textNoShape">
              <a:avLst/>
            </a:prstTxWarp>
          </a:bodyPr>
          <a:lstStyle>
            <a:lvl1pPr algn="r" defTabSz="969795">
              <a:defRPr sz="1200" smtClean="0"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C6379611-8A87-4217-832E-B965496D363A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468431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"/>
          <p:cNvSpPr>
            <a:spLocks noChangeArrowheads="1"/>
          </p:cNvSpPr>
          <p:nvPr/>
        </p:nvSpPr>
        <p:spPr bwMode="auto">
          <a:xfrm>
            <a:off x="1" y="1"/>
            <a:ext cx="6918325" cy="100488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>
            <a:lvl1pPr algn="r"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1pPr>
            <a:lvl2pPr marL="742950" indent="-285750" algn="r"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2pPr>
            <a:lvl3pPr marL="1143000" indent="-228600" algn="r"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3pPr>
            <a:lvl4pPr marL="1600200" indent="-228600" algn="r"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4pPr>
            <a:lvl5pPr marL="2057400" indent="-228600" algn="r"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9pPr>
          </a:lstStyle>
          <a:p>
            <a:endParaRPr lang="ja-JP" altLang="en-US"/>
          </a:p>
        </p:txBody>
      </p:sp>
      <p:sp>
        <p:nvSpPr>
          <p:cNvPr id="2051" name="AutoShape 2"/>
          <p:cNvSpPr>
            <a:spLocks noChangeArrowheads="1"/>
          </p:cNvSpPr>
          <p:nvPr/>
        </p:nvSpPr>
        <p:spPr bwMode="auto">
          <a:xfrm>
            <a:off x="1" y="1"/>
            <a:ext cx="6918325" cy="100488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>
            <a:lvl1pPr algn="r"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1pPr>
            <a:lvl2pPr marL="742950" indent="-285750" algn="r"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2pPr>
            <a:lvl3pPr marL="1143000" indent="-228600" algn="r"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3pPr>
            <a:lvl4pPr marL="1600200" indent="-228600" algn="r"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4pPr>
            <a:lvl5pPr marL="2057400" indent="-228600" algn="r"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9pPr>
          </a:lstStyle>
          <a:p>
            <a:endParaRPr lang="ja-JP" altLang="en-US"/>
          </a:p>
        </p:txBody>
      </p:sp>
      <p:sp>
        <p:nvSpPr>
          <p:cNvPr id="2052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38188" y="755650"/>
            <a:ext cx="5445125" cy="3768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" name="Rectangle 4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0751" y="4776789"/>
            <a:ext cx="5076825" cy="451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394" tIns="49605" rIns="95394" bIns="49605" numCol="1" anchor="t" anchorCtr="0" compatLnSpc="1">
            <a:prstTxWarp prst="textNoShape">
              <a:avLst/>
            </a:prstTxWarp>
          </a:bodyPr>
          <a:lstStyle/>
          <a:p>
            <a:pPr lvl="0"/>
            <a:endParaRPr lang="ja-JP" altLang="en-US" noProof="0"/>
          </a:p>
        </p:txBody>
      </p:sp>
    </p:spTree>
    <p:extLst>
      <p:ext uri="{BB962C8B-B14F-4D97-AF65-F5344CB8AC3E}">
        <p14:creationId xmlns:p14="http://schemas.microsoft.com/office/powerpoint/2010/main" val="26685035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98475" y="828675"/>
            <a:ext cx="5986463" cy="41433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8851" y="5249493"/>
            <a:ext cx="5121482" cy="496337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2765" tIns="51384" rIns="102765" bIns="51384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170777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</p:spPr>
        <p:txBody>
          <a:bodyPr wrap="none" lIns="96921" tIns="48462" rIns="96921" bIns="48462" anchor="ctr"/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8388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</p:spPr>
        <p:txBody>
          <a:bodyPr wrap="none" lIns="96921" tIns="48462" rIns="96921" bIns="48462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23011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</p:spPr>
        <p:txBody>
          <a:bodyPr wrap="none" lIns="96921" tIns="48462" rIns="96921" bIns="48462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406830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</p:spPr>
        <p:txBody>
          <a:bodyPr wrap="none" lIns="96921" tIns="48462" rIns="96921" bIns="48462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777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98475" y="828675"/>
            <a:ext cx="5986463" cy="41433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9987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668348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273209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81050" y="768350"/>
            <a:ext cx="5543550" cy="38385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4387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lIns="99044" tIns="49522" rIns="99044" bIns="49522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89084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74343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677055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56438" y="560388"/>
            <a:ext cx="2103437" cy="553243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742950" y="560388"/>
            <a:ext cx="6161088" cy="55324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71010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2950" y="560388"/>
            <a:ext cx="8416925" cy="123983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44366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2950" y="560388"/>
            <a:ext cx="8416925" cy="123983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1"/>
          </p:nvPr>
        </p:nvSpPr>
        <p:spPr>
          <a:xfrm>
            <a:off x="742950" y="1981200"/>
            <a:ext cx="4132263" cy="41116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7613" y="1981200"/>
            <a:ext cx="4132262" cy="41116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731658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2950" y="560388"/>
            <a:ext cx="8416925" cy="123983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1"/>
          </p:nvPr>
        </p:nvSpPr>
        <p:spPr>
          <a:xfrm>
            <a:off x="742950" y="1981200"/>
            <a:ext cx="4132263" cy="41116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5027613" y="1981200"/>
            <a:ext cx="4132262" cy="197961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3"/>
          </p:nvPr>
        </p:nvSpPr>
        <p:spPr>
          <a:xfrm>
            <a:off x="5027613" y="4113213"/>
            <a:ext cx="4132262" cy="197961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57966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064109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13369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2263" cy="41116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7613" y="1981200"/>
            <a:ext cx="4132262" cy="41116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18062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821234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38207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7485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8021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98231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560388"/>
            <a:ext cx="8416925" cy="1239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GB"/>
              <a:t>タイトルテキストの書式を編集するにはクリックします。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16925" cy="411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GB"/>
              <a:t>アウトラインテキストの書式を編集するにはクリックします。</a:t>
            </a:r>
          </a:p>
          <a:p>
            <a:pPr lvl="1"/>
            <a:r>
              <a:rPr lang="ja-JP" altLang="en-GB"/>
              <a:t>2レベル目のアウトライン</a:t>
            </a:r>
          </a:p>
          <a:p>
            <a:pPr lvl="2"/>
            <a:r>
              <a:rPr lang="ja-JP" altLang="en-GB"/>
              <a:t>3レベル目のアウトライン</a:t>
            </a:r>
          </a:p>
          <a:p>
            <a:pPr lvl="3"/>
            <a:r>
              <a:rPr lang="ja-JP" altLang="en-GB"/>
              <a:t>4レベル目のアウトライン</a:t>
            </a:r>
          </a:p>
          <a:p>
            <a:pPr lvl="4"/>
            <a:r>
              <a:rPr lang="ja-JP" altLang="en-GB"/>
              <a:t>5レベル目のアウトライン</a:t>
            </a:r>
          </a:p>
          <a:p>
            <a:pPr lvl="4"/>
            <a:r>
              <a:rPr lang="ja-JP" altLang="en-GB"/>
              <a:t>6レベル目のアウトライン</a:t>
            </a:r>
          </a:p>
          <a:p>
            <a:pPr lvl="4"/>
            <a:r>
              <a:rPr lang="ja-JP" altLang="en-GB"/>
              <a:t>7レベル目のアウトライン</a:t>
            </a:r>
          </a:p>
          <a:p>
            <a:pPr lvl="4"/>
            <a:r>
              <a:rPr lang="ja-JP" altLang="en-GB"/>
              <a:t>8レベル目のアウトライン</a:t>
            </a:r>
          </a:p>
          <a:p>
            <a:pPr lvl="4"/>
            <a:r>
              <a:rPr lang="ja-JP" altLang="en-GB"/>
              <a:t>9レベル目のアウトライン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ＭＳ Ｐゴシック" panose="020B0600070205080204" pitchFamily="50" charset="-128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ＭＳ Ｐゴシック" panose="020B0600070205080204" pitchFamily="50" charset="-128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ＭＳ Ｐゴシック" panose="020B0600070205080204" pitchFamily="50" charset="-128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ＭＳ Ｐゴシック" panose="020B0600070205080204" pitchFamily="50" charset="-128"/>
        </a:defRPr>
      </a:lvl5pPr>
      <a:lvl6pPr marL="4572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ＭＳ Ｐゴシック" panose="020B0600070205080204" pitchFamily="50" charset="-128"/>
        </a:defRPr>
      </a:lvl6pPr>
      <a:lvl7pPr marL="9144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ＭＳ Ｐゴシック" panose="020B0600070205080204" pitchFamily="50" charset="-128"/>
        </a:defRPr>
      </a:lvl7pPr>
      <a:lvl8pPr marL="1371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ＭＳ Ｐゴシック" panose="020B0600070205080204" pitchFamily="50" charset="-128"/>
        </a:defRPr>
      </a:lvl8pPr>
      <a:lvl9pPr marL="18288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ＭＳ Ｐゴシック" panose="020B0600070205080204" pitchFamily="50" charset="-128"/>
        </a:defRPr>
      </a:lvl9pPr>
    </p:titleStyle>
    <p:bodyStyle>
      <a:lvl1pPr marL="339725" indent="-339725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39775" indent="-282575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»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0" y="4833640"/>
            <a:ext cx="9906000" cy="1381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3125" tIns="38025" rIns="73125" bIns="38025" anchor="ctr"/>
          <a:lstStyle>
            <a:lvl1pPr algn="l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ctr">
              <a:lnSpc>
                <a:spcPct val="50000"/>
              </a:lnSpc>
              <a:spcBef>
                <a:spcPts val="1869"/>
              </a:spcBef>
              <a:buClr>
                <a:srgbClr val="000000"/>
              </a:buClr>
              <a:buSzPct val="75000"/>
            </a:pPr>
            <a:r>
              <a:rPr lang="ja-JP" altLang="en-GB" sz="1950" dirty="0">
                <a:latin typeface="ＭＳ 明朝" panose="02020609040205080304" pitchFamily="17" charset="-128"/>
              </a:rPr>
              <a:t>全日本電設資材卸業協同組合連合会</a:t>
            </a:r>
          </a:p>
          <a:p>
            <a:pPr algn="ctr" fontAlgn="ctr">
              <a:lnSpc>
                <a:spcPct val="50000"/>
              </a:lnSpc>
              <a:spcBef>
                <a:spcPts val="1869"/>
              </a:spcBef>
              <a:buClr>
                <a:srgbClr val="000000"/>
              </a:buClr>
              <a:buSzPct val="75000"/>
            </a:pPr>
            <a:r>
              <a:rPr lang="ja-JP" altLang="en-GB" sz="1950" dirty="0">
                <a:latin typeface="ＭＳ 明朝" panose="02020609040205080304" pitchFamily="17" charset="-128"/>
              </a:rPr>
              <a:t>平成</a:t>
            </a:r>
            <a:r>
              <a:rPr lang="en-US" altLang="ja-JP" sz="1950" dirty="0">
                <a:latin typeface="ＭＳ 明朝" panose="02020609040205080304" pitchFamily="17" charset="-128"/>
              </a:rPr>
              <a:t>28</a:t>
            </a:r>
            <a:r>
              <a:rPr lang="ja-JP" altLang="en-GB" sz="1950" dirty="0">
                <a:latin typeface="ＭＳ 明朝" panose="02020609040205080304" pitchFamily="17" charset="-128"/>
              </a:rPr>
              <a:t>年</a:t>
            </a:r>
            <a:r>
              <a:rPr lang="ja-JP" altLang="en-US" sz="1950" dirty="0">
                <a:latin typeface="ＭＳ 明朝" panose="02020609040205080304" pitchFamily="17" charset="-128"/>
              </a:rPr>
              <a:t>８</a:t>
            </a:r>
            <a:r>
              <a:rPr lang="ja-JP" altLang="en-GB" sz="1950" dirty="0">
                <a:latin typeface="ＭＳ 明朝" panose="02020609040205080304" pitchFamily="17" charset="-128"/>
              </a:rPr>
              <a:t>月</a:t>
            </a:r>
            <a:r>
              <a:rPr lang="en-US" altLang="ja-JP" sz="1950" dirty="0">
                <a:latin typeface="ＭＳ 明朝" panose="02020609040205080304" pitchFamily="17" charset="-128"/>
              </a:rPr>
              <a:t>23</a:t>
            </a:r>
            <a:r>
              <a:rPr lang="ja-JP" altLang="en-GB" sz="1950" dirty="0">
                <a:latin typeface="ＭＳ 明朝" panose="02020609040205080304" pitchFamily="17" charset="-128"/>
              </a:rPr>
              <a:t>日</a:t>
            </a:r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0" y="3158778"/>
            <a:ext cx="9906000" cy="58558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4880" tIns="37440" rIns="74880" bIns="3744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indent="0" algn="ctr">
              <a:buNone/>
              <a:tabLst>
                <a:tab pos="0" algn="l"/>
                <a:tab pos="363736" algn="l"/>
                <a:tab pos="728762" algn="l"/>
                <a:tab pos="1093788" algn="l"/>
                <a:tab pos="1458814" algn="l"/>
                <a:tab pos="1823839" algn="l"/>
                <a:tab pos="2188865" algn="l"/>
                <a:tab pos="2553891" algn="l"/>
                <a:tab pos="2918917" algn="l"/>
                <a:tab pos="3283942" algn="l"/>
                <a:tab pos="3648968" algn="l"/>
                <a:tab pos="4013994" algn="l"/>
                <a:tab pos="4379020" algn="l"/>
                <a:tab pos="4744045" algn="l"/>
                <a:tab pos="5109072" algn="l"/>
                <a:tab pos="5474097" algn="l"/>
                <a:tab pos="5839123" algn="l"/>
                <a:tab pos="6204148" algn="l"/>
                <a:tab pos="6569175" algn="l"/>
                <a:tab pos="6934200" algn="l"/>
                <a:tab pos="7299226" algn="l"/>
              </a:tabLst>
            </a:pPr>
            <a:r>
              <a:rPr lang="ja-JP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全日電材連における</a:t>
            </a:r>
            <a:r>
              <a:rPr lang="en-US" altLang="ja-JP" dirty="0">
                <a:effectLst>
                  <a:outerShdw blurRad="38100" dist="38100" dir="2700000" algn="tl">
                    <a:srgbClr val="C0C0C0"/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EDI</a:t>
            </a:r>
            <a:r>
              <a:rPr lang="ja-JP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普及活動</a:t>
            </a:r>
            <a:endParaRPr lang="en-GB" altLang="ja-JP" dirty="0">
              <a:effectLst>
                <a:outerShdw blurRad="38100" dist="38100" dir="2700000" algn="tl">
                  <a:srgbClr val="C0C0C0"/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8679" y="1264642"/>
            <a:ext cx="2471341" cy="80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5882640" y="258341"/>
            <a:ext cx="3764280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業界横断</a:t>
            </a:r>
            <a:r>
              <a:rPr kumimoji="1" lang="en-US" altLang="ja-JP" dirty="0">
                <a:solidFill>
                  <a:schemeClr val="tx1"/>
                </a:solidFill>
              </a:rPr>
              <a:t>2016-2-05-(1)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630749"/>
      </p:ext>
    </p:extLst>
  </p:cSld>
  <p:clrMapOvr>
    <a:masterClrMapping/>
  </p:clrMapOvr>
  <p:transition spd="med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25" y="1258432"/>
            <a:ext cx="9429549" cy="5613148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906000" cy="12584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txBody>
          <a:bodyPr vert="horz" lIns="74295" tIns="37148" rIns="74295" bIns="37148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表：実現困難な紙ベースの情報連携</a:t>
            </a:r>
          </a:p>
        </p:txBody>
      </p:sp>
    </p:spTree>
    <p:extLst>
      <p:ext uri="{BB962C8B-B14F-4D97-AF65-F5344CB8AC3E}">
        <p14:creationId xmlns:p14="http://schemas.microsoft.com/office/powerpoint/2010/main" val="26061913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16" y="1258432"/>
            <a:ext cx="3677323" cy="541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2"/>
          <p:cNvSpPr txBox="1">
            <a:spLocks noChangeArrowheads="1"/>
          </p:cNvSpPr>
          <p:nvPr/>
        </p:nvSpPr>
        <p:spPr bwMode="auto">
          <a:xfrm>
            <a:off x="4141239" y="1258432"/>
            <a:ext cx="5764761" cy="5599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3125" tIns="38025" rIns="73125" bIns="38025"/>
          <a:lstStyle>
            <a:lvl1pPr marL="342900" indent="-34290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39775" indent="-282575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8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buFont typeface="Times New Roman" panose="02020603050405020304" pitchFamily="18" charset="0"/>
              <a:buNone/>
            </a:pPr>
            <a:endParaRPr lang="ja-JP" altLang="en-US" sz="65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手書き伝票の業務の例</a:t>
            </a:r>
          </a:p>
          <a:p>
            <a:pPr eaLnBrk="1" hangingPunct="1">
              <a:buFont typeface="Times New Roman" panose="02020603050405020304" pitchFamily="18" charset="0"/>
              <a:buNone/>
            </a:pPr>
            <a:endParaRPr lang="ja-JP" altLang="en-US" sz="80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①受注者が書いた伝票の複写を関係部署に配布する</a:t>
            </a:r>
          </a:p>
          <a:p>
            <a:pPr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　　↓</a:t>
            </a:r>
          </a:p>
          <a:p>
            <a:pPr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②配達時、倉庫に商品が無かった場合</a:t>
            </a:r>
          </a:p>
          <a:p>
            <a:pPr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　⇒　数量を変える、商品を変える　</a:t>
            </a:r>
            <a:r>
              <a:rPr lang="en-US" altLang="ja-JP" sz="16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… </a:t>
            </a:r>
            <a:endParaRPr lang="ja-JP" altLang="en-US" sz="160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　　↓</a:t>
            </a:r>
          </a:p>
          <a:p>
            <a:pPr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③複写伝票を訂正して、配送は配達を終える</a:t>
            </a:r>
          </a:p>
          <a:p>
            <a:pPr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　⇒　商品は納まったが、情報変更の管理は？</a:t>
            </a:r>
          </a:p>
          <a:p>
            <a:pPr eaLnBrk="1" hangingPunct="1">
              <a:buFont typeface="Times New Roman" panose="02020603050405020304" pitchFamily="18" charset="0"/>
              <a:buNone/>
            </a:pPr>
            <a:endParaRPr lang="ja-JP" altLang="en-US" sz="80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例外が生じる原因</a:t>
            </a:r>
          </a:p>
          <a:p>
            <a:pPr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・うまく行く場合だけでルールを決めた</a:t>
            </a:r>
          </a:p>
          <a:p>
            <a:pPr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・手書きや手処理の頃は、現場の判断を褒めた（認めた）</a:t>
            </a:r>
          </a:p>
          <a:p>
            <a:pPr eaLnBrk="1" hangingPunct="1">
              <a:buFont typeface="Times New Roman" panose="02020603050405020304" pitchFamily="18" charset="0"/>
              <a:buNone/>
            </a:pPr>
            <a:endParaRPr lang="ja-JP" altLang="en-US" sz="80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「コンピューターシステムは、うまく</a:t>
            </a:r>
          </a:p>
          <a:p>
            <a:pPr eaLnBrk="1" hangingPunct="1">
              <a:buNone/>
            </a:pPr>
            <a:r>
              <a:rPr lang="ja-JP" altLang="en-US" sz="16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　　　　　行かない場合のルールが必要です」</a:t>
            </a:r>
          </a:p>
          <a:p>
            <a:pPr eaLnBrk="1" hangingPunct="1">
              <a:buFont typeface="Times New Roman" panose="02020603050405020304" pitchFamily="18" charset="0"/>
              <a:buNone/>
            </a:pPr>
            <a:endParaRPr lang="ja-JP" altLang="en-US" sz="160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906000" cy="12584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txBody>
          <a:bodyPr vert="horz" lIns="74295" tIns="37148" rIns="74295" bIns="37148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図：例外が生じる原因</a:t>
            </a:r>
          </a:p>
        </p:txBody>
      </p:sp>
    </p:spTree>
    <p:extLst>
      <p:ext uri="{BB962C8B-B14F-4D97-AF65-F5344CB8AC3E}">
        <p14:creationId xmlns:p14="http://schemas.microsoft.com/office/powerpoint/2010/main" val="3294148083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906000" cy="1258432"/>
          </a:xfrm>
          <a:ln/>
        </p:spPr>
        <p:txBody>
          <a:bodyPr>
            <a:normAutofit/>
          </a:bodyPr>
          <a:lstStyle/>
          <a:p>
            <a:pPr algn="l">
              <a:spcBef>
                <a:spcPts val="650"/>
              </a:spcBef>
              <a:tabLst>
                <a:tab pos="0" algn="l"/>
                <a:tab pos="363736" algn="l"/>
                <a:tab pos="728762" algn="l"/>
                <a:tab pos="1093788" algn="l"/>
                <a:tab pos="1458814" algn="l"/>
                <a:tab pos="1823839" algn="l"/>
                <a:tab pos="2188865" algn="l"/>
                <a:tab pos="2553891" algn="l"/>
                <a:tab pos="2918917" algn="l"/>
                <a:tab pos="3283942" algn="l"/>
                <a:tab pos="3648968" algn="l"/>
                <a:tab pos="4013994" algn="l"/>
                <a:tab pos="4379020" algn="l"/>
                <a:tab pos="4744045" algn="l"/>
                <a:tab pos="5109072" algn="l"/>
                <a:tab pos="5474097" algn="l"/>
                <a:tab pos="5839123" algn="l"/>
                <a:tab pos="6204148" algn="l"/>
                <a:tab pos="6569175" algn="l"/>
                <a:tab pos="6934200" algn="l"/>
                <a:tab pos="7299226" algn="l"/>
              </a:tabLst>
            </a:pPr>
            <a:r>
              <a:rPr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今後について</a:t>
            </a:r>
            <a:endParaRPr lang="ja-JP" altLang="en-GB" sz="2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0" y="1258432"/>
            <a:ext cx="9906000" cy="5516562"/>
          </a:xfrm>
        </p:spPr>
        <p:txBody>
          <a:bodyPr/>
          <a:lstStyle/>
          <a:p>
            <a:pPr marL="342900" indent="-342900" defTabSz="914400"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業界標準から国際共通へ</a:t>
            </a:r>
          </a:p>
          <a:p>
            <a:pPr marL="342900" indent="-342900" defTabSz="914400"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・以前、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ITCA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の川内様と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SIPS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の菅又様のご指導で、電材業界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EDI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メッセージを策定して頂いた</a:t>
            </a:r>
          </a:p>
          <a:p>
            <a:pPr marL="342900" indent="-342900" defTabSz="914400"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・しかし「電材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EDI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」は新たな業界標準となり、自ら多画面問題を生じさせる可能性がある</a:t>
            </a:r>
          </a:p>
          <a:p>
            <a:pPr marL="342900" indent="-342900" defTabSz="914400" eaLnBrk="1" hangingPunct="1"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・よって全日電材連は、活動の軸足を「電材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EDI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」から「中小企業共通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EDI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」に改める</a:t>
            </a:r>
          </a:p>
          <a:p>
            <a:pPr marL="342900" indent="-342900" defTabSz="914400" eaLnBrk="1" hangingPunct="1">
              <a:buNone/>
            </a:pPr>
            <a:endParaRPr lang="ja-JP" altLang="en-US" sz="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 defTabSz="914400"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共通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EDI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の普及で業界全体を効率改善</a:t>
            </a:r>
          </a:p>
          <a:p>
            <a:pPr marL="342900" indent="-342900" defTabSz="914400"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・独自手順は主催者にも負担で、利用者が自社システムに情報を入力するまで待機時間が生じる</a:t>
            </a:r>
          </a:p>
          <a:p>
            <a:pPr marL="342900" indent="-342900" defTabSz="914400" eaLnBrk="1" hangingPunct="1"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・二重入力の待機時間を減らすには、主催者と利用者のシステムを連携するのが効果的である</a:t>
            </a:r>
          </a:p>
          <a:p>
            <a:pPr marL="342900" indent="-342900" defTabSz="914400" eaLnBrk="1" hangingPunct="1"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・利用者だけで処理が完結するため、主催者は効率的な人員配置や時間の削減が可能になる</a:t>
            </a:r>
          </a:p>
          <a:p>
            <a:pPr marL="342900" indent="-342900" defTabSz="914400" eaLnBrk="1" hangingPunct="1">
              <a:buNone/>
            </a:pPr>
            <a:endParaRPr lang="ja-JP" altLang="en-US" sz="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 defTabSz="914400"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今後の課題</a:t>
            </a:r>
          </a:p>
          <a:p>
            <a:pPr marL="342900" indent="-342900" defTabSz="914400"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・中小企業が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EDI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に対応するには、プリンタドライバや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FAX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ドライバのような簡易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EDI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ツールが必要</a:t>
            </a:r>
          </a:p>
          <a:p>
            <a:pPr marL="342900" indent="-342900" defTabSz="914400" eaLnBrk="1" hangingPunct="1"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・共通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EDI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には、業界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EDI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との通訳、すなわち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EDI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のプロバイダ事業者が必要である</a:t>
            </a:r>
          </a:p>
          <a:p>
            <a:pPr marL="342900" indent="-342900" defTabSz="914400" eaLnBrk="1" hangingPunct="1"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・残った課題は企業団体などでは困難で、指導力の発揮が必要とされる段階に至った</a:t>
            </a:r>
            <a:endParaRPr lang="ja-JP" altLang="en-US" sz="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 defTabSz="914400" eaLnBrk="1" hangingPunct="1">
              <a:buNone/>
            </a:pPr>
            <a:endParaRPr lang="ja-JP" altLang="en-US" sz="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78606" indent="-278606"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ja-JP" altLang="en-US" sz="1600">
                <a:latin typeface="ＭＳ 明朝" panose="02020609040205080304" pitchFamily="17" charset="-128"/>
                <a:ea typeface="ＭＳ 明朝" panose="02020609040205080304" pitchFamily="17" charset="-128"/>
              </a:rPr>
              <a:t>「続いて、パティオシステムズ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の加藤社長に、システム</a:t>
            </a:r>
            <a:r>
              <a:rPr lang="ja-JP" altLang="en-US" sz="1600">
                <a:latin typeface="ＭＳ 明朝" panose="02020609040205080304" pitchFamily="17" charset="-128"/>
                <a:ea typeface="ＭＳ 明朝" panose="02020609040205080304" pitchFamily="17" charset="-128"/>
              </a:rPr>
              <a:t>開発者の視点で説明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して頂きます」</a:t>
            </a:r>
          </a:p>
        </p:txBody>
      </p:sp>
    </p:spTree>
    <p:extLst>
      <p:ext uri="{BB962C8B-B14F-4D97-AF65-F5344CB8AC3E}">
        <p14:creationId xmlns:p14="http://schemas.microsoft.com/office/powerpoint/2010/main" val="355167529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906000" cy="1258432"/>
          </a:xfrm>
        </p:spPr>
        <p:txBody>
          <a:bodyPr/>
          <a:lstStyle/>
          <a:p>
            <a:pPr algn="l" eaLnBrk="1" hangingPunct="1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US" sz="28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連合会の概要と過去の取組み</a:t>
            </a:r>
            <a:endParaRPr lang="ja-JP" altLang="en-GB" sz="280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6147" name="Rectangle 6"/>
          <p:cNvSpPr>
            <a:spLocks noChangeArrowheads="1"/>
          </p:cNvSpPr>
          <p:nvPr/>
        </p:nvSpPr>
        <p:spPr bwMode="auto">
          <a:xfrm>
            <a:off x="0" y="1709738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1pPr>
            <a:lvl2pPr marL="742950" indent="-285750" algn="r"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2pPr>
            <a:lvl3pPr marL="1143000" indent="-228600" algn="r"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3pPr>
            <a:lvl4pPr marL="1600200" indent="-228600" algn="r"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4pPr>
            <a:lvl5pPr marL="2057400" indent="-228600" algn="r"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9pPr>
          </a:lstStyle>
          <a:p>
            <a:endParaRPr lang="ja-JP" altLang="en-US"/>
          </a:p>
        </p:txBody>
      </p:sp>
      <p:sp>
        <p:nvSpPr>
          <p:cNvPr id="6148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0" y="1258432"/>
            <a:ext cx="9906000" cy="5599568"/>
          </a:xfrm>
        </p:spPr>
        <p:txBody>
          <a:bodyPr/>
          <a:lstStyle/>
          <a:p>
            <a:pPr marL="342900" indent="-342900" defTabSz="914400" eaLnBrk="1" hangingPunct="1"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全日本電設資材卸業協同組合連合会（全日電材連）の概要</a:t>
            </a:r>
          </a:p>
          <a:p>
            <a:pPr marL="342900" indent="-342900" defTabSz="914400" eaLnBrk="1" hangingPunct="1"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・電気設備材料の製造メーカーと、電気設備工事会社とをつなぐ、我が国唯一の企業団体</a:t>
            </a:r>
          </a:p>
          <a:p>
            <a:pPr marL="342900" indent="-342900" defTabSz="914400"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・全国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11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ブロックと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29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組合が加盟し、会員企業（電材卸）は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755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社、賛助会員（メーカー）は約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50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社</a:t>
            </a:r>
          </a:p>
          <a:p>
            <a:pPr marL="342900" indent="-342900" defTabSz="914400"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・業務の標準化や効率改善に取り組んでおり、電材ハンドブックなど多数の書籍を出版している</a:t>
            </a:r>
          </a:p>
          <a:p>
            <a:pPr marL="342900" indent="-342900" defTabSz="914400" eaLnBrk="1" hangingPunct="1">
              <a:buFont typeface="Times New Roman" panose="02020603050405020304" pitchFamily="18" charset="0"/>
              <a:buNone/>
            </a:pPr>
            <a:endParaRPr lang="ja-JP" altLang="en-US" sz="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 defTabSz="914400"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電材とは</a:t>
            </a:r>
          </a:p>
          <a:p>
            <a:pPr marL="342900" indent="-342900" defTabSz="914400"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・電気を動力とする機器、電気を安全に使うための盤、それらをつなぐ電線などの総称</a:t>
            </a:r>
          </a:p>
          <a:p>
            <a:pPr marL="342900" indent="-342900" defTabSz="914400" eaLnBrk="1" hangingPunct="1"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・電材の総数は現行品で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100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万、過去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50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年間の累計で１億アイテム（業界新聞の調査）</a:t>
            </a:r>
          </a:p>
          <a:p>
            <a:pPr marL="342900" indent="-342900" defTabSz="914400" eaLnBrk="1" hangingPunct="1"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・地域の違いが数多く存在し、商品名など名称が統一できない（電材＝電設資材 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or 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電気資材）</a:t>
            </a:r>
          </a:p>
          <a:p>
            <a:pPr marL="342900" indent="-342900" defTabSz="914400" eaLnBrk="1" hangingPunct="1">
              <a:buNone/>
            </a:pPr>
            <a:endParaRPr lang="ja-JP" altLang="en-US" sz="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78606" indent="-278606"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過去の取組み</a:t>
            </a:r>
          </a:p>
          <a:p>
            <a:pPr marL="278606" indent="-278606"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</a:t>
            </a:r>
            <a:r>
              <a:rPr lang="ja-JP" altLang="en-US" sz="1600" dirty="0">
                <a:ea typeface="ＭＳ 明朝" panose="02020609040205080304" pitchFamily="17" charset="-128"/>
              </a:rPr>
              <a:t>平成４年、オフコンの</a:t>
            </a:r>
            <a:r>
              <a:rPr lang="en-US" altLang="ja-JP" sz="1600" dirty="0">
                <a:ea typeface="ＭＳ 明朝" panose="02020609040205080304" pitchFamily="17" charset="-128"/>
              </a:rPr>
              <a:t>VAN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による「電材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VAN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」を構築し、メーカーとの情報連携を開始した</a:t>
            </a:r>
          </a:p>
          <a:p>
            <a:pPr marL="278606" indent="-278606"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・当時のコンピューターシステムは高価で、年商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50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億円未満の企業には負担が大きかった</a:t>
            </a:r>
          </a:p>
          <a:p>
            <a:pPr marL="278606" indent="-278606"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・当時の通信環境では、１つの応答で１分以上かかるなど処理速度が遅く、普及は限定的だった</a:t>
            </a:r>
          </a:p>
          <a:p>
            <a:pPr marL="278606" indent="-278606">
              <a:buNone/>
            </a:pPr>
            <a:endParaRPr lang="ja-JP" altLang="en-US" sz="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78606" indent="-278606"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「大手メーカーは独自の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EDI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を主催しており、業界は早くから情報連携の必要性を認識していました」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906000" cy="1249378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l" eaLnBrk="1" hangingPunct="1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US" sz="28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図：電材と商流</a:t>
            </a:r>
            <a:endParaRPr lang="ja-JP" altLang="en-GB" sz="280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1709738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r"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1pPr>
            <a:lvl2pPr marL="742950" indent="-285750" algn="r"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2pPr>
            <a:lvl3pPr marL="1143000" indent="-228600" algn="r"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3pPr>
            <a:lvl4pPr marL="1600200" indent="-228600" algn="r"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4pPr>
            <a:lvl5pPr marL="2057400" indent="-228600" algn="r"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ＭＳ Ｐゴシック" panose="020B0600070205080204" pitchFamily="50" charset="-128"/>
                <a:ea typeface="ＭＳ 明朝" panose="02020609040205080304" pitchFamily="17" charset="-128"/>
              </a:defRPr>
            </a:lvl9pPr>
          </a:lstStyle>
          <a:p>
            <a:endParaRPr lang="ja-JP" altLang="en-US"/>
          </a:p>
        </p:txBody>
      </p:sp>
      <p:sp>
        <p:nvSpPr>
          <p:cNvPr id="819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0" y="5491162"/>
            <a:ext cx="9906000" cy="1366837"/>
          </a:xfrm>
        </p:spPr>
        <p:txBody>
          <a:bodyPr/>
          <a:lstStyle/>
          <a:p>
            <a:pPr marL="342900" indent="-342900" defTabSz="914400" eaLnBrk="1" hangingPunct="1">
              <a:buNone/>
            </a:pPr>
            <a:r>
              <a:rPr lang="ja-JP" altLang="en-US" sz="1600" dirty="0">
                <a:ea typeface="ＭＳ 明朝" panose="02020609040205080304" pitchFamily="17" charset="-128"/>
              </a:rPr>
              <a:t>　・賛助メーカー以外に、地方の中小メーカーが多数存在し、総数は</a:t>
            </a:r>
            <a:r>
              <a:rPr lang="en-US" altLang="ja-JP" sz="1600" dirty="0">
                <a:ea typeface="ＭＳ 明朝" panose="02020609040205080304" pitchFamily="17" charset="-128"/>
              </a:rPr>
              <a:t>500</a:t>
            </a:r>
            <a:r>
              <a:rPr lang="ja-JP" altLang="en-US" sz="1600" dirty="0">
                <a:ea typeface="ＭＳ 明朝" panose="02020609040205080304" pitchFamily="17" charset="-128"/>
              </a:rPr>
              <a:t>社以上と言われる</a:t>
            </a:r>
          </a:p>
          <a:p>
            <a:pPr marL="342900" indent="-342900" defTabSz="914400" eaLnBrk="1" hangingPunct="1">
              <a:buNone/>
            </a:pPr>
            <a:r>
              <a:rPr lang="ja-JP" altLang="en-US" sz="1600" dirty="0">
                <a:ea typeface="ＭＳ 明朝" panose="02020609040205080304" pitchFamily="17" charset="-128"/>
              </a:rPr>
              <a:t>　・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電材卸は、メーカーから仕入れる一次店と、一次店から購入する二次店の二重構造になっている</a:t>
            </a:r>
          </a:p>
          <a:p>
            <a:pPr marL="342900" indent="-342900" defTabSz="914400" eaLnBrk="1" hangingPunct="1">
              <a:buNone/>
            </a:pPr>
            <a:r>
              <a:rPr lang="ja-JP" altLang="en-US" sz="1600" dirty="0">
                <a:ea typeface="ＭＳ 明朝" panose="02020609040205080304" pitchFamily="17" charset="-128"/>
              </a:rPr>
              <a:t>　・工事業者は、都市圏では主に専業の電気工事業者だが、地方では一社で複数の工事業を営んでいる</a:t>
            </a:r>
            <a:endParaRPr lang="en-US" altLang="ja-JP" sz="1600" dirty="0">
              <a:ea typeface="ＭＳ 明朝" panose="02020609040205080304" pitchFamily="17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37" y="1249378"/>
            <a:ext cx="9458325" cy="412432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0" y="1267484"/>
            <a:ext cx="9906000" cy="5590516"/>
          </a:xfrm>
        </p:spPr>
        <p:txBody>
          <a:bodyPr/>
          <a:lstStyle/>
          <a:p>
            <a:pPr marL="342900" indent="-342900" defTabSz="914400"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平成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12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年、全日電材連はオフコン環境の電材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VAN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に代わる、新たな電子情報交換（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EDI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）を検討した</a:t>
            </a:r>
          </a:p>
          <a:p>
            <a:pPr marL="342900" indent="-342900" defTabSz="914400" eaLnBrk="1" hangingPunct="1">
              <a:buFont typeface="Times New Roman" panose="02020603050405020304" pitchFamily="18" charset="0"/>
              <a:buNone/>
            </a:pPr>
            <a:endParaRPr lang="ja-JP" altLang="en-US" sz="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 defTabSz="914400"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CI-NET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普及活動</a:t>
            </a:r>
          </a:p>
          <a:p>
            <a:pPr marL="342900" indent="-342900" defTabSz="914400"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・設備機器見積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WG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にオブザーバーとして参加し、電材業界での普及を目指した</a:t>
            </a:r>
          </a:p>
          <a:p>
            <a:pPr marL="342900" indent="-342900" defTabSz="914400"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・平成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14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年、経済産業省のビジネスモデル補助事業に応募し、翌年に報告書を提出した</a:t>
            </a:r>
          </a:p>
          <a:p>
            <a:pPr marL="342900" indent="-342900" defTabSz="914400"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CI-NET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は受発注の規約が無く、新たにメーカーと電材卸との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EDI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を研究することになった</a:t>
            </a:r>
          </a:p>
          <a:p>
            <a:pPr marL="342900" indent="-342900" defTabSz="914400" eaLnBrk="1" hangingPunct="1">
              <a:buFont typeface="Times New Roman" panose="02020603050405020304" pitchFamily="18" charset="0"/>
              <a:buNone/>
            </a:pPr>
            <a:endParaRPr lang="ja-JP" altLang="en-US" sz="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 defTabSz="914400"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電材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EDI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研究会</a:t>
            </a:r>
          </a:p>
          <a:p>
            <a:pPr marL="342900" indent="-342900" defTabSz="914400"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・独自の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EDI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を主催する、東芝ライテック、松下電工（当時）、三菱電機と意見を交換した</a:t>
            </a:r>
          </a:p>
          <a:p>
            <a:pPr marL="342900" indent="-342900" defTabSz="914400"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・その間に、松下電工（当時）より、電材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EDI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構想スキーム（案）の提案を頂いた</a:t>
            </a:r>
          </a:p>
          <a:p>
            <a:pPr marL="342900" indent="-342900" defTabSz="914400"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・商品名称を統一するため、メーカー各社に商品マスターを提供して頂くことを検討した</a:t>
            </a:r>
          </a:p>
          <a:p>
            <a:pPr marL="342900" indent="-342900" defTabSz="914400" eaLnBrk="1" hangingPunct="1">
              <a:buFont typeface="Times New Roman" panose="02020603050405020304" pitchFamily="18" charset="0"/>
              <a:buNone/>
            </a:pPr>
            <a:endParaRPr lang="ja-JP" altLang="en-US" sz="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 defTabSz="914400" eaLnBrk="1" hangingPunct="1"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EDI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事業準備会（電材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EDI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サービス事業研究会）</a:t>
            </a:r>
          </a:p>
          <a:p>
            <a:pPr marL="342900" indent="-342900" defTabSz="914400"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・メーカーの対象を、大手３社から全日電材連の賛助メーカー全てに拡大し、実現を図った</a:t>
            </a:r>
          </a:p>
          <a:p>
            <a:pPr marL="342900" indent="-342900" defTabSz="914400"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・全社に商品マスターの提供をお願いし、これに関連してアンケートや訪問調査を複数回実施した</a:t>
            </a:r>
          </a:p>
          <a:p>
            <a:pPr marL="342900" indent="-342900" defTabSz="914400" eaLnBrk="1" hangingPunct="1">
              <a:buFont typeface="Times New Roman" panose="02020603050405020304" pitchFamily="18" charset="0"/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・その後メーカー各社と全日電材連は、商品マスター提供の覚書を交換し、マスターが提供された</a:t>
            </a:r>
          </a:p>
        </p:txBody>
      </p:sp>
      <p:sp>
        <p:nvSpPr>
          <p:cNvPr id="14339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-1"/>
            <a:ext cx="9906000" cy="1267485"/>
          </a:xfrm>
        </p:spPr>
        <p:txBody>
          <a:bodyPr/>
          <a:lstStyle/>
          <a:p>
            <a:pPr algn="l" eaLnBrk="1" hangingPunct="1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US" sz="28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en-US" altLang="ja-JP" sz="28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EDI</a:t>
            </a:r>
            <a:r>
              <a:rPr lang="ja-JP" altLang="en-US" sz="28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の</a:t>
            </a:r>
            <a:r>
              <a:rPr lang="ja-JP" altLang="en-US" sz="2800" dirty="0">
                <a:ea typeface="ＭＳ 明朝" panose="02020609040205080304" pitchFamily="17" charset="-128"/>
              </a:rPr>
              <a:t>普及と研究活動</a:t>
            </a:r>
            <a:endParaRPr lang="ja-JP" altLang="en-GB" sz="2800" dirty="0">
              <a:ea typeface="ＭＳ 明朝" panose="02020609040205080304" pitchFamily="17" charset="-128"/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937" y="1258432"/>
            <a:ext cx="7350125" cy="536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-1"/>
            <a:ext cx="9906000" cy="1258433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l" eaLnBrk="1" hangingPunct="1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US" sz="28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表：</a:t>
            </a:r>
            <a:r>
              <a:rPr lang="en-US" altLang="ja-JP" sz="28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EDI</a:t>
            </a:r>
            <a:r>
              <a:rPr lang="ja-JP" altLang="en-US" sz="2800" dirty="0">
                <a:ea typeface="ＭＳ 明朝" panose="02020609040205080304" pitchFamily="17" charset="-128"/>
              </a:rPr>
              <a:t>普及・研究活動の状況</a:t>
            </a:r>
            <a:endParaRPr lang="ja-JP" altLang="en-GB" sz="2800" dirty="0">
              <a:ea typeface="ＭＳ 明朝" panose="02020609040205080304" pitchFamily="17" charset="-128"/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133894"/>
            <a:ext cx="9906000" cy="724106"/>
          </a:xfrm>
          <a:ln/>
        </p:spPr>
        <p:txBody>
          <a:bodyPr>
            <a:normAutofit/>
          </a:bodyPr>
          <a:lstStyle/>
          <a:p>
            <a:pPr>
              <a:lnSpc>
                <a:spcPct val="83000"/>
              </a:lnSpc>
              <a:tabLst>
                <a:tab pos="0" algn="l"/>
                <a:tab pos="363736" algn="l"/>
                <a:tab pos="728762" algn="l"/>
                <a:tab pos="1093788" algn="l"/>
                <a:tab pos="1458814" algn="l"/>
                <a:tab pos="1823839" algn="l"/>
                <a:tab pos="2188865" algn="l"/>
                <a:tab pos="2553891" algn="l"/>
                <a:tab pos="2918917" algn="l"/>
                <a:tab pos="3283942" algn="l"/>
                <a:tab pos="3648968" algn="l"/>
                <a:tab pos="4013994" algn="l"/>
                <a:tab pos="4379020" algn="l"/>
                <a:tab pos="4744045" algn="l"/>
                <a:tab pos="5109072" algn="l"/>
                <a:tab pos="5474097" algn="l"/>
                <a:tab pos="5839123" algn="l"/>
                <a:tab pos="6204148" algn="l"/>
                <a:tab pos="6569175" algn="l"/>
                <a:tab pos="6934200" algn="l"/>
                <a:tab pos="7299226" algn="l"/>
              </a:tabLst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　　　　　　　　　　　　　　　　　　　　提供：松下電工株式会社（当時）</a:t>
            </a:r>
            <a:endParaRPr lang="ja-JP" altLang="en-GB" sz="16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>
          <a:xfrm>
            <a:off x="0" y="0"/>
            <a:ext cx="9906000" cy="12305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txBody>
          <a:bodyPr vert="horz" lIns="74295" tIns="37148" rIns="74295" bIns="3714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650"/>
              </a:spcBef>
            </a:pPr>
            <a:r>
              <a:rPr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ja-JP" altLang="en-US" sz="2800" dirty="0">
                <a:ea typeface="ＭＳ 明朝" panose="02020609040205080304" pitchFamily="17" charset="-128"/>
              </a:rPr>
              <a:t>図：電材ＥＤＩ構想スキーム</a:t>
            </a:r>
            <a:r>
              <a:rPr lang="en-US" altLang="ja-JP" sz="2800" dirty="0">
                <a:ea typeface="ＭＳ 明朝" panose="02020609040205080304" pitchFamily="17" charset="-128"/>
              </a:rPr>
              <a:t>(</a:t>
            </a:r>
            <a:r>
              <a:rPr lang="ja-JP" altLang="en-US" sz="2800" dirty="0">
                <a:ea typeface="ＭＳ 明朝" panose="02020609040205080304" pitchFamily="17" charset="-128"/>
              </a:rPr>
              <a:t>案</a:t>
            </a:r>
            <a:r>
              <a:rPr lang="en-US" altLang="ja-JP" sz="2800" dirty="0">
                <a:ea typeface="ＭＳ 明朝" panose="02020609040205080304" pitchFamily="17" charset="-128"/>
              </a:rPr>
              <a:t>)</a:t>
            </a:r>
            <a:endParaRPr lang="ja-JP" altLang="en-GB" sz="2800" dirty="0">
              <a:ea typeface="ＭＳ 明朝" panose="02020609040205080304" pitchFamily="17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334" y="1463128"/>
            <a:ext cx="6625515" cy="4682579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cxnSp>
        <p:nvCxnSpPr>
          <p:cNvPr id="5" name="直線コネクタ 4"/>
          <p:cNvCxnSpPr/>
          <p:nvPr/>
        </p:nvCxnSpPr>
        <p:spPr bwMode="auto">
          <a:xfrm>
            <a:off x="1486334" y="6133894"/>
            <a:ext cx="6625515" cy="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21148327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"/>
          <p:cNvSpPr txBox="1">
            <a:spLocks noChangeArrowheads="1"/>
          </p:cNvSpPr>
          <p:nvPr/>
        </p:nvSpPr>
        <p:spPr>
          <a:xfrm>
            <a:off x="0" y="-1"/>
            <a:ext cx="9906000" cy="12674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txBody>
          <a:bodyPr vert="horz" lIns="74295" tIns="37148" rIns="74295" bIns="3714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78606" indent="-278606"/>
            <a:r>
              <a:rPr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画像：メーカー商品マスター提供に関する覚書（見本）</a:t>
            </a:r>
            <a:endParaRPr lang="ja-JP" altLang="en-US" sz="2800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68" y="1267484"/>
            <a:ext cx="3844054" cy="5429397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865" y="1261853"/>
            <a:ext cx="3793402" cy="5357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20999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52090"/>
            <a:ext cx="9906000" cy="5605910"/>
          </a:xfrm>
          <a:noFill/>
          <a:ln/>
        </p:spPr>
        <p:txBody>
          <a:bodyPr wrap="none"/>
          <a:lstStyle/>
          <a:p>
            <a:pPr marL="278606" indent="-278606">
              <a:spcBef>
                <a:spcPct val="0"/>
              </a:spcBef>
              <a:buNone/>
            </a:pPr>
            <a:endParaRPr lang="ja-JP" altLang="en-US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grpSp>
        <p:nvGrpSpPr>
          <p:cNvPr id="17412" name="Group 4"/>
          <p:cNvGrpSpPr>
            <a:grpSpLocks noChangeAspect="1"/>
          </p:cNvGrpSpPr>
          <p:nvPr/>
        </p:nvGrpSpPr>
        <p:grpSpPr bwMode="auto">
          <a:xfrm>
            <a:off x="847060" y="1558089"/>
            <a:ext cx="8260726" cy="4915139"/>
            <a:chOff x="0" y="0"/>
            <a:chExt cx="5982" cy="3285"/>
          </a:xfrm>
        </p:grpSpPr>
        <p:pic>
          <p:nvPicPr>
            <p:cNvPr id="17413" name="Picture 5" descr="00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97" cy="1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4" name="Picture 6" descr="00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2" y="181"/>
              <a:ext cx="3180" cy="1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5" name="Picture 7" descr="00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0" y="816"/>
              <a:ext cx="2701" cy="1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6" name="Picture 8" descr="00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4" y="1723"/>
              <a:ext cx="1966" cy="1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7" name="Picture 9" descr="00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1" y="1224"/>
              <a:ext cx="2311" cy="2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ectangle 5"/>
          <p:cNvSpPr txBox="1">
            <a:spLocks noChangeArrowheads="1"/>
          </p:cNvSpPr>
          <p:nvPr/>
        </p:nvSpPr>
        <p:spPr>
          <a:xfrm>
            <a:off x="0" y="-1"/>
            <a:ext cx="9906000" cy="12520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txBody>
          <a:bodyPr vert="horz" lIns="74295" tIns="37148" rIns="74295" bIns="3714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650"/>
              </a:spcBef>
              <a:tabLst>
                <a:tab pos="0" algn="l"/>
                <a:tab pos="363736" algn="l"/>
                <a:tab pos="728762" algn="l"/>
                <a:tab pos="1093788" algn="l"/>
                <a:tab pos="1458814" algn="l"/>
                <a:tab pos="1823839" algn="l"/>
                <a:tab pos="2188865" algn="l"/>
                <a:tab pos="2553891" algn="l"/>
                <a:tab pos="2918917" algn="l"/>
                <a:tab pos="3283942" algn="l"/>
                <a:tab pos="3648968" algn="l"/>
                <a:tab pos="4013994" algn="l"/>
                <a:tab pos="4379020" algn="l"/>
                <a:tab pos="4744045" algn="l"/>
                <a:tab pos="5109072" algn="l"/>
                <a:tab pos="5474097" algn="l"/>
                <a:tab pos="5839123" algn="l"/>
                <a:tab pos="6204148" algn="l"/>
                <a:tab pos="6569175" algn="l"/>
                <a:tab pos="6934200" algn="l"/>
                <a:tab pos="7299226" algn="l"/>
              </a:tabLst>
            </a:pPr>
            <a:r>
              <a:rPr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画像：メーカー提供商品マスターの例</a:t>
            </a:r>
            <a:endParaRPr lang="ja-JP" altLang="en-GB" sz="2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62051789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58430"/>
            <a:ext cx="9906000" cy="5599570"/>
          </a:xfrm>
          <a:ln/>
        </p:spPr>
        <p:txBody>
          <a:bodyPr/>
          <a:lstStyle/>
          <a:p>
            <a:pPr marL="278606" indent="-278606"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ここまでの活動は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EDI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の普及にはつながらず、改めて中小企業が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EDI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を導入できる環境を検討した</a:t>
            </a:r>
            <a:endParaRPr lang="ja-JP" altLang="en-US" sz="1600" dirty="0">
              <a:ea typeface="ＭＳ 明朝" panose="02020609040205080304" pitchFamily="17" charset="-128"/>
            </a:endParaRPr>
          </a:p>
          <a:p>
            <a:pPr marL="278606" indent="-278606">
              <a:buNone/>
            </a:pPr>
            <a:endParaRPr lang="ja-JP" altLang="en-US" sz="800" dirty="0">
              <a:ea typeface="ＭＳ 明朝" panose="02020609040205080304" pitchFamily="17" charset="-128"/>
            </a:endParaRPr>
          </a:p>
          <a:p>
            <a:pPr marL="278606" indent="-278606">
              <a:buNone/>
            </a:pPr>
            <a:r>
              <a:rPr lang="ja-JP" altLang="en-US" sz="1600" dirty="0">
                <a:ea typeface="ＭＳ 明朝" panose="02020609040205080304" pitchFamily="17" charset="-128"/>
              </a:rPr>
              <a:t>　電材卸の業務</a:t>
            </a:r>
          </a:p>
          <a:p>
            <a:pPr marL="278606" indent="-278606">
              <a:buNone/>
            </a:pPr>
            <a:r>
              <a:rPr lang="ja-JP" altLang="en-US" sz="1600" dirty="0">
                <a:ea typeface="ＭＳ 明朝" panose="02020609040205080304" pitchFamily="17" charset="-128"/>
              </a:rPr>
              <a:t>　・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標準業務は、昭和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55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～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58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年制作のハンドブックに記載</a:t>
            </a:r>
          </a:p>
          <a:p>
            <a:pPr marL="278606" indent="-278606"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・一般営業マン、管理監督者、トップの３つの立場で編集</a:t>
            </a:r>
          </a:p>
          <a:p>
            <a:pPr marL="278606" indent="-278606"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・紙の情報は、立場を超えた情報連携を実現できなかった</a:t>
            </a:r>
          </a:p>
          <a:p>
            <a:pPr marL="278606" indent="-278606">
              <a:buNone/>
            </a:pPr>
            <a:endParaRPr lang="ja-JP" altLang="en-US" sz="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78606" indent="-278606"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IT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人材が不足する中小企業が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EDI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に対応する方法</a:t>
            </a:r>
          </a:p>
          <a:p>
            <a:pPr marL="278606" indent="-278606"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・予め</a:t>
            </a:r>
            <a:r>
              <a:rPr lang="en-US" altLang="ja-JP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EDI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に対応する機能を有する、コンピューターシステムの入手</a:t>
            </a:r>
          </a:p>
          <a:p>
            <a:pPr marL="278606" indent="-278606"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・そのシステムは、電材卸の業務に適合していること</a:t>
            </a:r>
          </a:p>
          <a:p>
            <a:pPr marL="278606" indent="-278606"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・全ての情報が繋がり、二重処理や例外を生じさせない</a:t>
            </a:r>
          </a:p>
          <a:p>
            <a:pPr marL="278606" indent="-278606">
              <a:buNone/>
            </a:pPr>
            <a:endParaRPr lang="ja-JP" altLang="en-US" sz="800" dirty="0">
              <a:ea typeface="ＭＳ 明朝" panose="02020609040205080304" pitchFamily="17" charset="-128"/>
            </a:endParaRPr>
          </a:p>
          <a:p>
            <a:pPr marL="278606" indent="-278606">
              <a:buNone/>
            </a:pPr>
            <a:r>
              <a:rPr lang="ja-JP" altLang="en-US" sz="1600" dirty="0">
                <a:ea typeface="ＭＳ 明朝" panose="02020609040205080304" pitchFamily="17" charset="-128"/>
              </a:rPr>
              <a:t>　</a:t>
            </a: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電材卸向けシステムの開発依頼</a:t>
            </a:r>
          </a:p>
          <a:p>
            <a:pPr marL="278606" indent="-278606"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・条件は整ったが、引き受ける企業と出会うのに１年を要した</a:t>
            </a:r>
          </a:p>
          <a:p>
            <a:pPr marL="278606" indent="-278606"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・三重県津市のパティオシステムズ株式会社に応じて頂いた</a:t>
            </a:r>
          </a:p>
          <a:p>
            <a:pPr marL="278606" indent="-278606">
              <a:buNone/>
            </a:pPr>
            <a:r>
              <a:rPr lang="ja-JP" altLang="en-US" sz="1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・全日電材連は、パティオシステムズ㈱が開発した「電二郎」を、電材卸業向け標準システムと認定</a:t>
            </a:r>
          </a:p>
          <a:p>
            <a:pPr marL="278606" indent="-278606">
              <a:buNone/>
            </a:pPr>
            <a:endParaRPr lang="ja-JP" altLang="en-US" sz="16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14" name="Rectangle 5"/>
          <p:cNvSpPr txBox="1">
            <a:spLocks noChangeArrowheads="1"/>
          </p:cNvSpPr>
          <p:nvPr/>
        </p:nvSpPr>
        <p:spPr>
          <a:xfrm>
            <a:off x="0" y="-1"/>
            <a:ext cx="9906000" cy="1258431"/>
          </a:xfrm>
          <a:prstGeom prst="rect">
            <a:avLst/>
          </a:prstGeom>
          <a:ln/>
        </p:spPr>
        <p:txBody>
          <a:bodyPr vert="horz" lIns="74295" tIns="37148" rIns="74295" bIns="3714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650"/>
              </a:spcBef>
              <a:tabLst>
                <a:tab pos="0" algn="l"/>
                <a:tab pos="363736" algn="l"/>
                <a:tab pos="728762" algn="l"/>
                <a:tab pos="1093788" algn="l"/>
                <a:tab pos="1458814" algn="l"/>
                <a:tab pos="1823839" algn="l"/>
                <a:tab pos="2188865" algn="l"/>
                <a:tab pos="2553891" algn="l"/>
                <a:tab pos="2918917" algn="l"/>
                <a:tab pos="3283942" algn="l"/>
                <a:tab pos="3648968" algn="l"/>
                <a:tab pos="4013994" algn="l"/>
                <a:tab pos="4379020" algn="l"/>
                <a:tab pos="4744045" algn="l"/>
                <a:tab pos="5109072" algn="l"/>
                <a:tab pos="5474097" algn="l"/>
                <a:tab pos="5839123" algn="l"/>
                <a:tab pos="6204148" algn="l"/>
                <a:tab pos="6569175" algn="l"/>
                <a:tab pos="6934200" algn="l"/>
                <a:tab pos="7299226" algn="l"/>
              </a:tabLst>
            </a:pPr>
            <a:r>
              <a:rPr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en-US" altLang="ja-JP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EDI</a:t>
            </a:r>
            <a:r>
              <a:rPr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プラットフォームの検討</a:t>
            </a:r>
            <a:endParaRPr lang="ja-JP" altLang="en-GB" sz="2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6731264" y="4197255"/>
            <a:ext cx="1831831" cy="1510877"/>
            <a:chOff x="3851137" y="3286897"/>
            <a:chExt cx="4024235" cy="3325024"/>
          </a:xfrm>
        </p:grpSpPr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51137" y="3286897"/>
              <a:ext cx="4024235" cy="3325024"/>
            </a:xfrm>
            <a:prstGeom prst="rect">
              <a:avLst/>
            </a:prstGeom>
          </p:spPr>
        </p:pic>
        <p:pic>
          <p:nvPicPr>
            <p:cNvPr id="12" name="図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5635" y="3720307"/>
              <a:ext cx="1065271" cy="16536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5" descr="00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1033" y="3720307"/>
              <a:ext cx="1070919" cy="16536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図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0393" y="3731740"/>
              <a:ext cx="1071153" cy="1642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右矢印 15"/>
          <p:cNvSpPr/>
          <p:nvPr/>
        </p:nvSpPr>
        <p:spPr>
          <a:xfrm rot="5400000">
            <a:off x="7442789" y="3621191"/>
            <a:ext cx="408782" cy="368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950"/>
          </a:p>
        </p:txBody>
      </p:sp>
      <p:grpSp>
        <p:nvGrpSpPr>
          <p:cNvPr id="3" name="グループ化 2"/>
          <p:cNvGrpSpPr/>
          <p:nvPr/>
        </p:nvGrpSpPr>
        <p:grpSpPr>
          <a:xfrm>
            <a:off x="6009124" y="2226188"/>
            <a:ext cx="3276112" cy="1098624"/>
            <a:chOff x="6221971" y="1671736"/>
            <a:chExt cx="3276112" cy="1098624"/>
          </a:xfrm>
        </p:grpSpPr>
        <p:pic>
          <p:nvPicPr>
            <p:cNvPr id="19" name="図 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1971" y="1677208"/>
              <a:ext cx="715707" cy="1080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5" descr="00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85225" y="1675552"/>
              <a:ext cx="712858" cy="1094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図 5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04856" y="1671736"/>
              <a:ext cx="715707" cy="1091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" name="グループ化 1"/>
            <p:cNvGrpSpPr/>
            <p:nvPr/>
          </p:nvGrpSpPr>
          <p:grpSpPr>
            <a:xfrm>
              <a:off x="8283445" y="2027735"/>
              <a:ext cx="438898" cy="465200"/>
              <a:chOff x="8265814" y="1901185"/>
              <a:chExt cx="438898" cy="465200"/>
            </a:xfrm>
          </p:grpSpPr>
          <p:sp>
            <p:nvSpPr>
              <p:cNvPr id="29" name="左右矢印 28"/>
              <p:cNvSpPr/>
              <p:nvPr/>
            </p:nvSpPr>
            <p:spPr>
              <a:xfrm>
                <a:off x="8265814" y="2046083"/>
                <a:ext cx="438898" cy="144856"/>
              </a:xfrm>
              <a:prstGeom prst="leftRightArrow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950"/>
              </a:p>
            </p:txBody>
          </p:sp>
          <p:sp>
            <p:nvSpPr>
              <p:cNvPr id="28" name="乗算記号 27"/>
              <p:cNvSpPr/>
              <p:nvPr/>
            </p:nvSpPr>
            <p:spPr>
              <a:xfrm>
                <a:off x="8300512" y="1901185"/>
                <a:ext cx="369502" cy="465200"/>
              </a:xfrm>
              <a:prstGeom prst="mathMultiply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950"/>
              </a:p>
            </p:txBody>
          </p:sp>
        </p:grpSp>
        <p:grpSp>
          <p:nvGrpSpPr>
            <p:cNvPr id="30" name="グループ化 29"/>
            <p:cNvGrpSpPr/>
            <p:nvPr/>
          </p:nvGrpSpPr>
          <p:grpSpPr>
            <a:xfrm>
              <a:off x="7006289" y="2027735"/>
              <a:ext cx="438898" cy="465200"/>
              <a:chOff x="8265814" y="1901185"/>
              <a:chExt cx="438898" cy="465200"/>
            </a:xfrm>
          </p:grpSpPr>
          <p:sp>
            <p:nvSpPr>
              <p:cNvPr id="31" name="左右矢印 30"/>
              <p:cNvSpPr/>
              <p:nvPr/>
            </p:nvSpPr>
            <p:spPr>
              <a:xfrm>
                <a:off x="8265814" y="2046083"/>
                <a:ext cx="438898" cy="144856"/>
              </a:xfrm>
              <a:prstGeom prst="leftRightArrow">
                <a:avLst/>
              </a:prstGeom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950"/>
              </a:p>
            </p:txBody>
          </p:sp>
          <p:sp>
            <p:nvSpPr>
              <p:cNvPr id="32" name="乗算記号 31"/>
              <p:cNvSpPr/>
              <p:nvPr/>
            </p:nvSpPr>
            <p:spPr>
              <a:xfrm>
                <a:off x="8300512" y="1901185"/>
                <a:ext cx="369502" cy="465200"/>
              </a:xfrm>
              <a:prstGeom prst="mathMultiply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9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1579158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ja-JP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ＭＳ Ｐゴシック" panose="020B0600070205080204" pitchFamily="50" charset="-128"/>
            <a:ea typeface="ＭＳ 明朝" panose="02020609040205080304" pitchFamily="17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ja-JP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ＭＳ Ｐゴシック" panose="020B0600070205080204" pitchFamily="50" charset="-128"/>
            <a:ea typeface="ＭＳ 明朝" panose="02020609040205080304" pitchFamily="17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6757</TotalTime>
  <Words>31</Words>
  <Application>Microsoft Office PowerPoint</Application>
  <PresentationFormat>A4 210 x 297 mm</PresentationFormat>
  <Paragraphs>100</Paragraphs>
  <Slides>12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7" baseType="lpstr">
      <vt:lpstr>ＭＳ Ｐゴシック</vt:lpstr>
      <vt:lpstr>ＭＳ 明朝</vt:lpstr>
      <vt:lpstr>Arial</vt:lpstr>
      <vt:lpstr>Times New Roman</vt:lpstr>
      <vt:lpstr>標準デザイン</vt:lpstr>
      <vt:lpstr>PowerPoint プレゼンテーション</vt:lpstr>
      <vt:lpstr>　連合会の概要と過去の取組み</vt:lpstr>
      <vt:lpstr>　図：電材と商流</vt:lpstr>
      <vt:lpstr>　EDIの普及と研究活動</vt:lpstr>
      <vt:lpstr>　表：EDI普及・研究活動の状況</vt:lpstr>
      <vt:lpstr>　　　　　　　　　　　　　　　　　　　　　　　　　提供：松下電工株式会社（当時）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　今後について</vt:lpstr>
    </vt:vector>
  </TitlesOfParts>
  <Company>全日本電設資材卸業協同組合連合会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電材EDIサービス事業</dc:title>
  <dc:subject>経緯と成果の概要</dc:subject>
  <dc:creator>PC-225</dc:creator>
  <cp:lastModifiedBy>菅又久直</cp:lastModifiedBy>
  <cp:revision>305</cp:revision>
  <cp:lastPrinted>2016-08-10T02:31:31Z</cp:lastPrinted>
  <dcterms:modified xsi:type="dcterms:W3CDTF">2016-08-22T07:11:29Z</dcterms:modified>
</cp:coreProperties>
</file>